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12192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Comfortaa Medium"/>
      <p:regular r:id="rId50"/>
      <p:bold r:id="rId51"/>
    </p:embeddedFont>
    <p:embeddedFont>
      <p:font typeface="Comfortaa"/>
      <p:regular r:id="rId52"/>
      <p:bold r:id="rId53"/>
    </p:embeddedFont>
    <p:embeddedFont>
      <p:font typeface="Caveat SemiBold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jB5LM0B/gDhHg3NiiyZv6i8Gh6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E161D9-85D1-4A97-8CAB-73C1BC1C1FF4}">
  <a:tblStyle styleId="{19E161D9-85D1-4A97-8CAB-73C1BC1C1F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omfortaaMedium-bold.fntdata"/><Relationship Id="rId50" Type="http://schemas.openxmlformats.org/officeDocument/2006/relationships/font" Target="fonts/ComfortaaMedium-regular.fntdata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5.xml"/><Relationship Id="rId55" Type="http://schemas.openxmlformats.org/officeDocument/2006/relationships/font" Target="fonts/CaveatSemiBold-bold.fntdata"/><Relationship Id="rId10" Type="http://schemas.openxmlformats.org/officeDocument/2006/relationships/slide" Target="slides/slide4.xml"/><Relationship Id="rId54" Type="http://schemas.openxmlformats.org/officeDocument/2006/relationships/font" Target="fonts/CaveatSemiBol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e44c8ef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e44c8ef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e42e839ec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e42e839e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e42e839ec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e42e839e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e42e839e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e42e839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e42e839ec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e42e839e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e42e839ec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e42e839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e42e839ec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e42e839e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e42e839ec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e42e839e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e6afaca3e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e6afaca3e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e6afaca3e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e6afaca3e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e6afaca3e_3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2e6afaca3e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e6afaca3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e6afaca3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e6afaca3e_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e6afaca3e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e6afaca3e_3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e6afaca3e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e6afaca3e_3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e6afaca3e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e6afaca3e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e6afaca3e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e6afaca3e_3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2e6afaca3e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e6afaca3e_3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e6afaca3e_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e6afaca3e_3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e6afaca3e_3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e6afaca3e_3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e6afaca3e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e6afaca3e_3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e6afaca3e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e6afaca3e_3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2e6afaca3e_3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e510d218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e510d21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e6afaca3e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2e6afaca3e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e6afaca3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2e6afaca3e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e6afaca3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2e6afaca3e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e6afaca3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2e6afaca3e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2e75323fb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2e75323f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e6afaca3e_5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e6afaca3e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e510d218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e510d218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e510d218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e510d218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e510d2183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e510d218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e510d2183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e510d218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e510d218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e510d21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e42e839e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e42e839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2e44c8efa2_0_1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sevgisarac/temperature-chang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United_Nations_Framework_Convention_on_Climate_Change" TargetMode="External"/><Relationship Id="rId4" Type="http://schemas.openxmlformats.org/officeDocument/2006/relationships/hyperlink" Target="https://en.wikipedia.org/wiki/United_Nations_Framework_Convention_on_Climate_Change#/media/File:UNFCCC_parties.svg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4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hyperlink" Target="https://www.fao.org/countryprofiles/lifdc/en/" TargetMode="External"/><Relationship Id="rId5" Type="http://schemas.openxmlformats.org/officeDocument/2006/relationships/hyperlink" Target="https://data.apps.fao.org/catalog/dataset/special-country-groups/resource/56ac7f70-6286-426d-8579-555390927bc3?inner_span=True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hyperlink" Target="https://unctad.org/topic/least-developed-countries/list" TargetMode="External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hyperlink" Target="https://pl.wikipedia.org/wiki/Organizacja_Wsp%C3%B3%C5%82pracy_Gospodarczej_i_Rozwoju" TargetMode="External"/><Relationship Id="rId5" Type="http://schemas.openxmlformats.org/officeDocument/2006/relationships/hyperlink" Target="https://pl.wikipedia.org/wiki/Organizacja_Wsp%C3%B3%C5%82pracy_Gospodarczej_i_Rozwoju#/media/Plik:OECD_member_states_map.svg" TargetMode="External"/><Relationship Id="rId6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44c8efa2_0_0"/>
          <p:cNvSpPr txBox="1"/>
          <p:nvPr>
            <p:ph type="ctrTitle"/>
          </p:nvPr>
        </p:nvSpPr>
        <p:spPr>
          <a:xfrm>
            <a:off x="547900" y="699133"/>
            <a:ext cx="11390700" cy="1130100"/>
          </a:xfrm>
          <a:prstGeom prst="rect">
            <a:avLst/>
          </a:prstGeom>
          <a:effectLst>
            <a:outerShdw blurRad="285750" rotWithShape="0" algn="bl" dir="3000000" dist="9525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 sz="5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KATASTROFA KLIMATYCZNA</a:t>
            </a:r>
            <a:endParaRPr b="1" sz="5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g22e44c8efa2_0_0"/>
          <p:cNvSpPr txBox="1"/>
          <p:nvPr>
            <p:ph idx="1" type="subTitle"/>
          </p:nvPr>
        </p:nvSpPr>
        <p:spPr>
          <a:xfrm>
            <a:off x="1081300" y="2011800"/>
            <a:ext cx="10323900" cy="5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ANALIZA DANYCH DOTYCZĄCYCH ZMIAN ŚREDNICH TEMPERATUR</a:t>
            </a:r>
            <a:endParaRPr sz="4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" name="Google Shape;100;g22e44c8efa2_0_0"/>
          <p:cNvSpPr txBox="1"/>
          <p:nvPr/>
        </p:nvSpPr>
        <p:spPr>
          <a:xfrm>
            <a:off x="4073500" y="6327100"/>
            <a:ext cx="3893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Katastrofa klimatyczna (Fot. Shutterstock)</a:t>
            </a:r>
            <a:endParaRPr sz="1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22e42e839ec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774" y="684989"/>
            <a:ext cx="8902450" cy="54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22e42e839e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14" y="593025"/>
            <a:ext cx="8376575" cy="588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22e42e839ec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00" y="1530038"/>
            <a:ext cx="5700054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2e42e839ec_0_5"/>
          <p:cNvSpPr txBox="1"/>
          <p:nvPr/>
        </p:nvSpPr>
        <p:spPr>
          <a:xfrm>
            <a:off x="2040925" y="849250"/>
            <a:ext cx="247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 ostatnich 60 lat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g22e42e839ec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9506" y="1530050"/>
            <a:ext cx="5833369" cy="401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2e42e839ec_0_5"/>
          <p:cNvSpPr txBox="1"/>
          <p:nvPr/>
        </p:nvSpPr>
        <p:spPr>
          <a:xfrm>
            <a:off x="8139105" y="849250"/>
            <a:ext cx="259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 ostatnich 20 lat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e42e839ec_0_2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 czego mogłyby wynikać te różnice?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e42e839ec_0_3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2e42e839ec_0_3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g22e42e839ec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801" y="477612"/>
            <a:ext cx="8992374" cy="590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e42e839ec_0_3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2e42e839ec_0_3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g22e42e839ec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126" y="690075"/>
            <a:ext cx="7977750" cy="602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2e42e839ec_0_36"/>
          <p:cNvSpPr txBox="1"/>
          <p:nvPr/>
        </p:nvSpPr>
        <p:spPr>
          <a:xfrm>
            <a:off x="4690950" y="76175"/>
            <a:ext cx="281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 ostatnich 60 lat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e42e839ec_0_4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2e42e839ec_0_4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22e42e839ec_0_47"/>
          <p:cNvPicPr preferRelativeResize="0"/>
          <p:nvPr/>
        </p:nvPicPr>
        <p:blipFill rotWithShape="1">
          <a:blip r:embed="rId3">
            <a:alphaModFix/>
          </a:blip>
          <a:srcRect b="0" l="0" r="0" t="1390"/>
          <a:stretch/>
        </p:blipFill>
        <p:spPr>
          <a:xfrm>
            <a:off x="1852863" y="606750"/>
            <a:ext cx="8486274" cy="591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2e42e839ec_0_47"/>
          <p:cNvSpPr txBox="1"/>
          <p:nvPr/>
        </p:nvSpPr>
        <p:spPr>
          <a:xfrm>
            <a:off x="4881304" y="114150"/>
            <a:ext cx="24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 ostatnich 20 lat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g22e6afaca3e_3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400" y="2551099"/>
            <a:ext cx="3202933" cy="320293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2e6afaca3e_3_50"/>
          <p:cNvSpPr txBox="1"/>
          <p:nvPr>
            <p:ph idx="4294967295" type="ctrTitle"/>
          </p:nvPr>
        </p:nvSpPr>
        <p:spPr>
          <a:xfrm>
            <a:off x="745200" y="415300"/>
            <a:ext cx="10701600" cy="1499700"/>
          </a:xfrm>
          <a:prstGeom prst="rect">
            <a:avLst/>
          </a:prstGeom>
          <a:effectLst>
            <a:outerShdw blurRad="285750" rotWithShape="0" algn="bl" dir="3000000" dist="9525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Europa jest najszybciej ocieplającym się regionem świata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22" name="Google Shape;222;g22e6afaca3e_3_50"/>
          <p:cNvGraphicFramePr/>
          <p:nvPr/>
        </p:nvGraphicFramePr>
        <p:xfrm>
          <a:off x="5455467" y="23679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{19E161D9-85D1-4A97-8CAB-73C1BC1C1FF4}</a:tableStyleId>
              </a:tblPr>
              <a:tblGrid>
                <a:gridCol w="1724375"/>
                <a:gridCol w="1925325"/>
                <a:gridCol w="2059400"/>
              </a:tblGrid>
              <a:tr h="4982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  <a:highlight>
                            <a:schemeClr val="lt2"/>
                          </a:highlight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DESCRIBE</a:t>
                      </a:r>
                      <a:endParaRPr b="1" sz="1900">
                        <a:solidFill>
                          <a:schemeClr val="dk1"/>
                        </a:solidFill>
                        <a:highlight>
                          <a:schemeClr val="lt2"/>
                        </a:highlight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Temperature Change </a:t>
                      </a:r>
                      <a:r>
                        <a:rPr b="1" baseline="30000" lang="en-US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o 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</a:t>
                      </a:r>
                      <a:endParaRPr b="1" sz="16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18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EUROPE</a:t>
                      </a:r>
                      <a:endParaRPr b="1" sz="1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WORLD</a:t>
                      </a:r>
                      <a:endParaRPr b="1" sz="1900"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mean</a:t>
                      </a:r>
                      <a:endParaRPr b="1" sz="1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0,73</a:t>
                      </a:r>
                      <a:endParaRPr sz="1700"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highlight>
                            <a:srgbClr val="D0E0E3"/>
                          </a:highlight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0,52</a:t>
                      </a:r>
                      <a:endParaRPr sz="1700">
                        <a:highlight>
                          <a:srgbClr val="D0E0E3"/>
                        </a:highlight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std</a:t>
                      </a:r>
                      <a:endParaRPr b="1" sz="1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0,82 </a:t>
                      </a:r>
                      <a:endParaRPr sz="1700"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highlight>
                            <a:srgbClr val="D0E0E3"/>
                          </a:highlight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0,51</a:t>
                      </a:r>
                      <a:endParaRPr sz="1700">
                        <a:highlight>
                          <a:srgbClr val="D0E0E3"/>
                        </a:highlight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min</a:t>
                      </a:r>
                      <a:endParaRPr b="1" sz="1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-1,01</a:t>
                      </a:r>
                      <a:endParaRPr sz="1700"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highlight>
                            <a:srgbClr val="D0E0E3"/>
                          </a:highlight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-0,31</a:t>
                      </a:r>
                      <a:endParaRPr sz="1700">
                        <a:highlight>
                          <a:srgbClr val="D0E0E3"/>
                        </a:highlight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max</a:t>
                      </a:r>
                      <a:endParaRPr b="1" sz="1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2,31 </a:t>
                      </a:r>
                      <a:endParaRPr sz="1700"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highlight>
                            <a:srgbClr val="D0E0E3"/>
                          </a:highlight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1,67</a:t>
                      </a:r>
                      <a:endParaRPr sz="1700">
                        <a:highlight>
                          <a:srgbClr val="D0E0E3"/>
                        </a:highlight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median</a:t>
                      </a:r>
                      <a:endParaRPr b="1" sz="19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0,68 </a:t>
                      </a:r>
                      <a:endParaRPr sz="1700"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highlight>
                            <a:srgbClr val="D0E0E3"/>
                          </a:highlight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0,44</a:t>
                      </a:r>
                      <a:endParaRPr sz="1700">
                        <a:highlight>
                          <a:srgbClr val="D0E0E3"/>
                        </a:highlight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IQR</a:t>
                      </a:r>
                      <a:endParaRPr b="1" sz="19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1,1 </a:t>
                      </a:r>
                      <a:endParaRPr sz="1700"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highlight>
                            <a:srgbClr val="D0E0E3"/>
                          </a:highlight>
                          <a:latin typeface="Comfortaa Medium"/>
                          <a:ea typeface="Comfortaa Medium"/>
                          <a:cs typeface="Comfortaa Medium"/>
                          <a:sym typeface="Comfortaa Medium"/>
                        </a:rPr>
                        <a:t>0,82</a:t>
                      </a:r>
                      <a:endParaRPr sz="1700">
                        <a:highlight>
                          <a:srgbClr val="D0E0E3"/>
                        </a:highlight>
                        <a:latin typeface="Comfortaa Medium"/>
                        <a:ea typeface="Comfortaa Medium"/>
                        <a:cs typeface="Comfortaa Medium"/>
                        <a:sym typeface="Comfortaa Medium"/>
                      </a:endParaRPr>
                    </a:p>
                  </a:txBody>
                  <a:tcPr marT="121900" marB="121900" marR="121900" marL="121900" anchor="ctr">
                    <a:lnL cap="flat" cmpd="sng" w="2857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167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16730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22e6afaca3e_3_101"/>
          <p:cNvPicPr preferRelativeResize="0"/>
          <p:nvPr/>
        </p:nvPicPr>
        <p:blipFill rotWithShape="1">
          <a:blip r:embed="rId3">
            <a:alphaModFix/>
          </a:blip>
          <a:srcRect b="0" l="0" r="7209" t="7518"/>
          <a:stretch/>
        </p:blipFill>
        <p:spPr>
          <a:xfrm>
            <a:off x="697067" y="1240600"/>
            <a:ext cx="5473799" cy="41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2e6afaca3e_3_101"/>
          <p:cNvSpPr txBox="1"/>
          <p:nvPr/>
        </p:nvSpPr>
        <p:spPr>
          <a:xfrm>
            <a:off x="887850" y="5520875"/>
            <a:ext cx="107220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Wykresy wizualizujące rozkład zmian temperatury dla roku meteorologicznego na przestrzeni lat potwierdzają ocieplanie się powierzchni Europy. Dla połowy obserwacji temperatura wzrosła o 1 </a:t>
            </a:r>
            <a:r>
              <a:rPr b="1" baseline="30000" lang="en-US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 </a:t>
            </a:r>
            <a:r>
              <a:rPr b="1" lang="en-US" sz="1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C.</a:t>
            </a:r>
            <a:endParaRPr sz="1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9" name="Google Shape;229;g22e6afaca3e_3_101"/>
          <p:cNvPicPr preferRelativeResize="0"/>
          <p:nvPr/>
        </p:nvPicPr>
        <p:blipFill rotWithShape="1">
          <a:blip r:embed="rId4">
            <a:alphaModFix/>
          </a:blip>
          <a:srcRect b="1890" l="0" r="0" t="-1890"/>
          <a:stretch/>
        </p:blipFill>
        <p:spPr>
          <a:xfrm>
            <a:off x="6490267" y="1507167"/>
            <a:ext cx="4670434" cy="28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2e6afaca3e_3_101"/>
          <p:cNvSpPr txBox="1"/>
          <p:nvPr/>
        </p:nvSpPr>
        <p:spPr>
          <a:xfrm>
            <a:off x="2657233" y="402200"/>
            <a:ext cx="652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The distribution of Temperature Changes in Europe (1961 -2019)</a:t>
            </a:r>
            <a:endParaRPr b="1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22e6afaca3e_3_153"/>
          <p:cNvPicPr preferRelativeResize="0"/>
          <p:nvPr/>
        </p:nvPicPr>
        <p:blipFill rotWithShape="1">
          <a:blip r:embed="rId3">
            <a:alphaModFix/>
          </a:blip>
          <a:srcRect b="0" l="0" r="2657" t="0"/>
          <a:stretch/>
        </p:blipFill>
        <p:spPr>
          <a:xfrm>
            <a:off x="359667" y="255333"/>
            <a:ext cx="11435566" cy="526553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2e6afaca3e_3_153"/>
          <p:cNvSpPr txBox="1"/>
          <p:nvPr/>
        </p:nvSpPr>
        <p:spPr>
          <a:xfrm>
            <a:off x="413867" y="5520867"/>
            <a:ext cx="113811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 porównaniu z okresem bazowym: max ochłodzenie - rok 1969, max ocieplenie - rok 2007. Najmniejsze zmiany temperatur miały miejsce w latach 60, 70 i 80. Od roku 1988 odnotowano już tylko dodatnie zmiany temperatury. W całym badanym przedziale czasu ocieplenie wystąpiło w 85% przypadków. Po roku 1988 wzrost temperatury przekroczył średnią w ponad 70% przypadków.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e6afaca3e_3_0"/>
          <p:cNvSpPr txBox="1"/>
          <p:nvPr/>
        </p:nvSpPr>
        <p:spPr>
          <a:xfrm>
            <a:off x="931400" y="1097200"/>
            <a:ext cx="10329300" cy="5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mfortaa"/>
                <a:ea typeface="Comfortaa"/>
                <a:cs typeface="Comfortaa"/>
                <a:sym typeface="Comfortaa"/>
              </a:rPr>
              <a:t>Źródło: </a:t>
            </a:r>
            <a:r>
              <a:rPr lang="en-US" sz="17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Temperature change | Kaggle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Dane GISS Surface Temperature Analysis (GISTEMP v4) dostarcza NASA-GISS.</a:t>
            </a:r>
            <a:endParaRPr sz="1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NASA opiera g</a:t>
            </a:r>
            <a:r>
              <a:rPr lang="en-US" sz="17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lobalną analizę temperatury na danych zebranych przez stacje pogodowe, antarktyczne stacje badawcze oraz satelity: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en-US" sz="1700">
                <a:latin typeface="Comfortaa"/>
                <a:ea typeface="Comfortaa"/>
                <a:cs typeface="Comfortaa"/>
                <a:sym typeface="Comfortaa"/>
              </a:rPr>
              <a:t>średnie zmiany temperatury powierzchni w odniesieniu do okresu bazowego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en-US" sz="1700">
                <a:latin typeface="Comfortaa"/>
                <a:ea typeface="Comfortaa"/>
                <a:cs typeface="Comfortaa"/>
                <a:sym typeface="Comfortaa"/>
              </a:rPr>
              <a:t>okres bazowy: NASA wykorzystuje okres 1951-1980 jako punkt odniesienia, </a:t>
            </a:r>
            <a:r>
              <a:rPr lang="en-US" sz="17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obejmujący wzorce klimatyczne oraz naturalne wahania temperatury na Ziemi w celu zrozumienia zmian globalnej temperatury w czasie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en-US" sz="1700">
                <a:latin typeface="Comfortaa"/>
                <a:ea typeface="Comfortaa"/>
                <a:cs typeface="Comfortaa"/>
                <a:sym typeface="Comfortaa"/>
              </a:rPr>
              <a:t>jednostka miary: stopnie Celsjusza (°C)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en-US" sz="1700">
                <a:latin typeface="Comfortaa"/>
                <a:ea typeface="Comfortaa"/>
                <a:cs typeface="Comfortaa"/>
                <a:sym typeface="Comfortaa"/>
              </a:rPr>
              <a:t>częstotliwość pomiarów: miesięczna, sezonowa, roczna,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en-US" sz="1700">
                <a:latin typeface="Comfortaa"/>
                <a:ea typeface="Comfortaa"/>
                <a:cs typeface="Comfortaa"/>
                <a:sym typeface="Comfortaa"/>
              </a:rPr>
              <a:t>obszar referencyjny dotyczy wszystkich krajów i terytoriów świata: 190 krajów i 37 innych jednostek terytorialnych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-4127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en-US" sz="1700">
                <a:latin typeface="Comfortaa"/>
                <a:ea typeface="Comfortaa"/>
                <a:cs typeface="Comfortaa"/>
                <a:sym typeface="Comfortaa"/>
              </a:rPr>
              <a:t>zakres czasowy analizowanych pomiarów: 1961-2019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g22e6afaca3e_3_0"/>
          <p:cNvSpPr txBox="1"/>
          <p:nvPr/>
        </p:nvSpPr>
        <p:spPr>
          <a:xfrm>
            <a:off x="2659800" y="368800"/>
            <a:ext cx="6872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254000" rtl="0" algn="ctr">
              <a:lnSpc>
                <a:spcPct val="15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STRUKTURA ZBIORU DANYCH</a:t>
            </a:r>
            <a:endParaRPr sz="2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22e6afaca3e_3_159"/>
          <p:cNvPicPr preferRelativeResize="0"/>
          <p:nvPr/>
        </p:nvPicPr>
        <p:blipFill rotWithShape="1">
          <a:blip r:embed="rId3">
            <a:alphaModFix/>
          </a:blip>
          <a:srcRect b="0" l="0" r="3110" t="0"/>
          <a:stretch/>
        </p:blipFill>
        <p:spPr>
          <a:xfrm>
            <a:off x="386200" y="300567"/>
            <a:ext cx="11419602" cy="52655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2e6afaca3e_3_159"/>
          <p:cNvSpPr txBox="1"/>
          <p:nvPr/>
        </p:nvSpPr>
        <p:spPr>
          <a:xfrm>
            <a:off x="1541400" y="5645700"/>
            <a:ext cx="955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 terenie państw UE zmiana temperatury jest łagodniejsza niż w całej Europie.</a:t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2e6afaca3e_3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11785602" cy="511450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2e6afaca3e_3_164"/>
          <p:cNvSpPr txBox="1"/>
          <p:nvPr/>
        </p:nvSpPr>
        <p:spPr>
          <a:xfrm>
            <a:off x="2032200" y="5757067"/>
            <a:ext cx="925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Gwałtowny wzrost temperatury powierzchni Europy dla ostatnich 30 lat.</a:t>
            </a:r>
            <a:endParaRPr sz="1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22e6afaca3e_3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00" y="296067"/>
            <a:ext cx="11141035" cy="607793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2e6afaca3e_3_169"/>
          <p:cNvSpPr txBox="1"/>
          <p:nvPr/>
        </p:nvSpPr>
        <p:spPr>
          <a:xfrm>
            <a:off x="1684633" y="6307667"/>
            <a:ext cx="923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Występowanie anomalii w zmianach temperatur w przypadku połowy miesięcy.</a:t>
            </a:r>
            <a:endParaRPr sz="1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22e6afaca3e_3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3" y="468500"/>
            <a:ext cx="11247134" cy="48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2e6afaca3e_3_174"/>
          <p:cNvSpPr txBox="1"/>
          <p:nvPr/>
        </p:nvSpPr>
        <p:spPr>
          <a:xfrm>
            <a:off x="2400933" y="5644467"/>
            <a:ext cx="68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Najmniejsze zmiany temperatur obejmują miesiące letnie.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22e6afaca3e_3_179"/>
          <p:cNvPicPr preferRelativeResize="0"/>
          <p:nvPr/>
        </p:nvPicPr>
        <p:blipFill rotWithShape="1">
          <a:blip r:embed="rId3">
            <a:alphaModFix/>
          </a:blip>
          <a:srcRect b="0" l="0" r="2959" t="0"/>
          <a:stretch/>
        </p:blipFill>
        <p:spPr>
          <a:xfrm>
            <a:off x="464033" y="440533"/>
            <a:ext cx="11263933" cy="503836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2e6afaca3e_3_179"/>
          <p:cNvSpPr txBox="1"/>
          <p:nvPr/>
        </p:nvSpPr>
        <p:spPr>
          <a:xfrm>
            <a:off x="1697900" y="5909733"/>
            <a:ext cx="923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Największe zmiany temperatur obejmują okres astronomicznej zimy i wiosny.</a:t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2e6afaca3e_3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11225298" cy="61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2e6afaca3e_3_184"/>
          <p:cNvSpPr txBox="1"/>
          <p:nvPr/>
        </p:nvSpPr>
        <p:spPr>
          <a:xfrm>
            <a:off x="1609425" y="6402325"/>
            <a:ext cx="299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Cieplejsze zimy i wiosny.</a:t>
            </a:r>
            <a:endParaRPr sz="1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g22e6afaca3e_3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67" y="787933"/>
            <a:ext cx="11726269" cy="331623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2e6afaca3e_3_188"/>
          <p:cNvSpPr txBox="1"/>
          <p:nvPr/>
        </p:nvSpPr>
        <p:spPr>
          <a:xfrm>
            <a:off x="2745833" y="4649567"/>
            <a:ext cx="541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Najszybciej ociepla się wschodnia część Europy.</a:t>
            </a:r>
            <a:endParaRPr sz="1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2e6afaca3e_3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033" y="151233"/>
            <a:ext cx="7704899" cy="6765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g22e6afaca3e_3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641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22e6afaca3e_3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6164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e510d2183_0_0"/>
          <p:cNvSpPr txBox="1"/>
          <p:nvPr>
            <p:ph type="ctrTitle"/>
          </p:nvPr>
        </p:nvSpPr>
        <p:spPr>
          <a:xfrm>
            <a:off x="2635500" y="69574"/>
            <a:ext cx="6921000" cy="3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US" sz="2050">
                <a:solidFill>
                  <a:schemeClr val="dk1"/>
                </a:solidFill>
              </a:rPr>
              <a:t>Państwa będące w UNFCCC</a:t>
            </a:r>
            <a:endParaRPr sz="2050">
              <a:solidFill>
                <a:schemeClr val="dk1"/>
              </a:solidFill>
            </a:endParaRPr>
          </a:p>
        </p:txBody>
      </p:sp>
      <p:sp>
        <p:nvSpPr>
          <p:cNvPr id="112" name="Google Shape;112;g22e510d2183_0_0"/>
          <p:cNvSpPr txBox="1"/>
          <p:nvPr>
            <p:ph idx="1" type="subTitle"/>
          </p:nvPr>
        </p:nvSpPr>
        <p:spPr>
          <a:xfrm>
            <a:off x="0" y="6271500"/>
            <a:ext cx="6089400" cy="58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Ramowa konwencja Narodów Zjednoczonych w sprawie zmian klimatu (ang.: UNFCCC)</a:t>
            </a:r>
            <a:endParaRPr sz="9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Wikipedia </a:t>
            </a:r>
            <a:r>
              <a:rPr lang="en-US" sz="9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-US" sz="9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Map</a:t>
            </a:r>
            <a:endParaRPr sz="9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22e510d218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39425"/>
            <a:ext cx="7315201" cy="450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2e510d2183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5200" y="2080575"/>
            <a:ext cx="4876800" cy="25044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2e510d2183_0_0"/>
          <p:cNvSpPr txBox="1"/>
          <p:nvPr/>
        </p:nvSpPr>
        <p:spPr>
          <a:xfrm>
            <a:off x="8483100" y="996775"/>
            <a:ext cx="254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645AD"/>
              </a:buClr>
              <a:buSzPts val="1200"/>
              <a:buFont typeface="Calibri"/>
              <a:buChar char="●"/>
            </a:pPr>
            <a:r>
              <a:rPr b="1" lang="en-US" sz="1200">
                <a:solidFill>
                  <a:srgbClr val="0645AD"/>
                </a:solidFill>
                <a:latin typeface="Calibri"/>
                <a:ea typeface="Calibri"/>
                <a:cs typeface="Calibri"/>
                <a:sym typeface="Calibri"/>
              </a:rPr>
              <a:t>Annex I countries</a:t>
            </a:r>
            <a:endParaRPr b="1" sz="1200">
              <a:solidFill>
                <a:srgbClr val="0645A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200"/>
              <a:buFont typeface="Calibri"/>
              <a:buChar char="●"/>
            </a:pPr>
            <a:r>
              <a:rPr b="1" lang="en-US" sz="12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Non-Annex I countries</a:t>
            </a:r>
            <a:endParaRPr b="1" sz="12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22e6afaca3e_3_205"/>
          <p:cNvPicPr preferRelativeResize="0"/>
          <p:nvPr/>
        </p:nvPicPr>
        <p:blipFill rotWithShape="1">
          <a:blip r:embed="rId3">
            <a:alphaModFix/>
          </a:blip>
          <a:srcRect b="0" l="84406" r="0" t="0"/>
          <a:stretch/>
        </p:blipFill>
        <p:spPr>
          <a:xfrm>
            <a:off x="10636533" y="203200"/>
            <a:ext cx="1183632" cy="64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2e6afaca3e_3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50" y="203200"/>
            <a:ext cx="9648420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, background pattern" id="305" name="Google Shape;305;p1"/>
          <p:cNvPicPr preferRelativeResize="0"/>
          <p:nvPr/>
        </p:nvPicPr>
        <p:blipFill rotWithShape="1">
          <a:blip r:embed="rId3">
            <a:alphaModFix amt="50000"/>
          </a:blip>
          <a:srcRect b="0" l="0" r="0" t="2021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"/>
          <p:cNvSpPr txBox="1"/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Zmiany temperatury w Polsce w latach 1961-2019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7" name="Google Shape;307;p1"/>
          <p:cNvSpPr txBox="1"/>
          <p:nvPr>
            <p:ph idx="1" type="subTitle"/>
          </p:nvPr>
        </p:nvSpPr>
        <p:spPr>
          <a:xfrm>
            <a:off x="1524000" y="4159404"/>
            <a:ext cx="9144000" cy="1098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"/>
          <p:cNvSpPr txBox="1"/>
          <p:nvPr>
            <p:ph type="ctr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br>
              <a:rPr lang="en-US" sz="4000"/>
            </a:br>
            <a:endParaRPr sz="3700"/>
          </a:p>
        </p:txBody>
      </p:sp>
      <p:sp>
        <p:nvSpPr>
          <p:cNvPr id="314" name="Google Shape;314;p2"/>
          <p:cNvSpPr txBox="1"/>
          <p:nvPr>
            <p:ph idx="1" type="subTitle"/>
          </p:nvPr>
        </p:nvSpPr>
        <p:spPr>
          <a:xfrm>
            <a:off x="8642142" y="1070881"/>
            <a:ext cx="2446500" cy="4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Zmiany temperatury w Polsce na miesiąc. Odstęp 10 lat.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Zdecydowanie widać, że największe wzrosty temperatury występują w okresie zimowym.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Chart, line chart&#10;&#10;Description automatically generated" id="315" name="Google Shape;315;p2"/>
          <p:cNvPicPr preferRelativeResize="0"/>
          <p:nvPr/>
        </p:nvPicPr>
        <p:blipFill rotWithShape="1">
          <a:blip r:embed="rId3">
            <a:alphaModFix/>
          </a:blip>
          <a:srcRect b="1" l="0" r="1" t="1079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"/>
          <p:cNvSpPr txBox="1"/>
          <p:nvPr>
            <p:ph type="ctr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br>
              <a:rPr lang="en-US" sz="4000"/>
            </a:br>
            <a:endParaRPr sz="3700"/>
          </a:p>
        </p:txBody>
      </p:sp>
      <p:sp>
        <p:nvSpPr>
          <p:cNvPr id="322" name="Google Shape;322;p3"/>
          <p:cNvSpPr txBox="1"/>
          <p:nvPr>
            <p:ph idx="1" type="subTitle"/>
          </p:nvPr>
        </p:nvSpPr>
        <p:spPr>
          <a:xfrm>
            <a:off x="9291075" y="772825"/>
            <a:ext cx="2446500" cy="54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Wykres przedstawia średnią (czerwona linia) w podziale danych na miesiące. Możemy zaobserwować, że jedynie okres między marcem, a sierpniem pokazywały największe różnice.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Chart, line chart" id="323" name="Google Shape;3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285" y="525774"/>
            <a:ext cx="7921434" cy="5806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"/>
          <p:cNvSpPr txBox="1"/>
          <p:nvPr>
            <p:ph type="ctr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br>
              <a:rPr lang="en-US" sz="4000"/>
            </a:br>
            <a:endParaRPr sz="3700"/>
          </a:p>
        </p:txBody>
      </p:sp>
      <p:sp>
        <p:nvSpPr>
          <p:cNvPr id="330" name="Google Shape;330;p4"/>
          <p:cNvSpPr txBox="1"/>
          <p:nvPr>
            <p:ph idx="1" type="subTitle"/>
          </p:nvPr>
        </p:nvSpPr>
        <p:spPr>
          <a:xfrm>
            <a:off x="9291067" y="1514168"/>
            <a:ext cx="2446465" cy="475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Na tym wykresie widać średnią dla całęgo zbioru danych, zdecydowanie widzimy tendencję wzrostową. Zaczęłą ona być najbardziej widoczna od 1988 roku.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Chart, scatter chart&#10;&#10;Description automatically generated" id="331" name="Google Shape;3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467" y="403105"/>
            <a:ext cx="7953408" cy="645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e6afaca3e_5_0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22e6afaca3e_5_0"/>
          <p:cNvSpPr txBox="1"/>
          <p:nvPr>
            <p:ph type="ctrTitle"/>
          </p:nvPr>
        </p:nvSpPr>
        <p:spPr>
          <a:xfrm>
            <a:off x="9267909" y="2023110"/>
            <a:ext cx="24696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br>
              <a:rPr lang="en-US" sz="4000"/>
            </a:br>
            <a:endParaRPr sz="3700"/>
          </a:p>
        </p:txBody>
      </p:sp>
      <p:sp>
        <p:nvSpPr>
          <p:cNvPr id="338" name="Google Shape;338;g22e6afaca3e_5_0"/>
          <p:cNvSpPr txBox="1"/>
          <p:nvPr>
            <p:ph idx="1" type="subTitle"/>
          </p:nvPr>
        </p:nvSpPr>
        <p:spPr>
          <a:xfrm>
            <a:off x="9267975" y="640076"/>
            <a:ext cx="2469600" cy="56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Linia niebieska - 1961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Linia pomarańczowa - 2019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Na tym wykresie widać różnicę temperatur między pierwszym, a ostatnim pomiarem. Zdecydowanie widać dużą zmianę średniej temperatury od 1961.  </a:t>
            </a:r>
            <a:endParaRPr sz="1600"/>
          </a:p>
        </p:txBody>
      </p:sp>
      <p:pic>
        <p:nvPicPr>
          <p:cNvPr id="339" name="Google Shape;339;g22e6afaca3e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0" y="282125"/>
            <a:ext cx="8989000" cy="608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e6afaca3e_1_15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2e6afaca3e_1_15"/>
          <p:cNvSpPr txBox="1"/>
          <p:nvPr>
            <p:ph type="ctrTitle"/>
          </p:nvPr>
        </p:nvSpPr>
        <p:spPr>
          <a:xfrm>
            <a:off x="9267909" y="2023110"/>
            <a:ext cx="24696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br>
              <a:rPr lang="en-US" sz="4000"/>
            </a:br>
            <a:endParaRPr sz="3700"/>
          </a:p>
        </p:txBody>
      </p:sp>
      <p:sp>
        <p:nvSpPr>
          <p:cNvPr id="346" name="Google Shape;346;g22e6afaca3e_1_15"/>
          <p:cNvSpPr txBox="1"/>
          <p:nvPr>
            <p:ph idx="1" type="subTitle"/>
          </p:nvPr>
        </p:nvSpPr>
        <p:spPr>
          <a:xfrm>
            <a:off x="9291075" y="507351"/>
            <a:ext cx="2446500" cy="57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Niebieska linia - Polska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Pomarańczowa - Estonia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Góny wykres pokazuje zmiany  temperatur dla Polski w roku 1961, dane dla Estonii nie były dostępne.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Dolny wykres pokazuje dane z 2019 roku. Widzimy, że Polska miała wyższe temperatury w okresie od Kwietnia do Października.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7" name="Google Shape;347;g22e6afaca3e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75" y="359850"/>
            <a:ext cx="7973100" cy="29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2e6afaca3e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75" y="3648750"/>
            <a:ext cx="8122051" cy="27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e6afaca3e_1_5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22e6afaca3e_1_5"/>
          <p:cNvSpPr txBox="1"/>
          <p:nvPr>
            <p:ph type="ctrTitle"/>
          </p:nvPr>
        </p:nvSpPr>
        <p:spPr>
          <a:xfrm>
            <a:off x="9267909" y="2023110"/>
            <a:ext cx="24696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br>
              <a:rPr lang="en-US" sz="4000"/>
            </a:br>
            <a:endParaRPr sz="3700"/>
          </a:p>
        </p:txBody>
      </p:sp>
      <p:sp>
        <p:nvSpPr>
          <p:cNvPr id="355" name="Google Shape;355;g22e6afaca3e_1_5"/>
          <p:cNvSpPr txBox="1"/>
          <p:nvPr>
            <p:ph idx="1" type="subTitle"/>
          </p:nvPr>
        </p:nvSpPr>
        <p:spPr>
          <a:xfrm>
            <a:off x="8719250" y="271375"/>
            <a:ext cx="3018300" cy="5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Niebieska linia - Polska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Pomarańczowa - Irlandia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Górny wykres pokazuje dane dla roku 1961.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Zdecydowanie widzimy, że różnice temperatur w Polsce były dużo większe niż w Irlandii.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Dolny wykres pokazuje dane dla roku 2019.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>
                <a:latin typeface="Comfortaa"/>
                <a:ea typeface="Comfortaa"/>
                <a:cs typeface="Comfortaa"/>
                <a:sym typeface="Comfortaa"/>
              </a:rPr>
              <a:t>Widzimy tu że Polska w dalszym ciągu miała większe zmiany temperatury, zdecydowanie wzrosły one w okresie letnim.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6" name="Google Shape;356;g22e6afaca3e_1_5"/>
          <p:cNvSpPr/>
          <p:nvPr/>
        </p:nvSpPr>
        <p:spPr>
          <a:xfrm>
            <a:off x="302085" y="664308"/>
            <a:ext cx="8082600" cy="5600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g22e6afaca3e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5" y="3604500"/>
            <a:ext cx="8211900" cy="3032276"/>
          </a:xfrm>
          <a:prstGeom prst="rect">
            <a:avLst/>
          </a:prstGeom>
          <a:noFill/>
          <a:ln>
            <a:noFill/>
          </a:ln>
          <a:effectLst>
            <a:outerShdw blurRad="139700" rotWithShape="0" algn="t" dir="5400000" dist="127000">
              <a:srgbClr val="000000">
                <a:alpha val="14900"/>
              </a:srgbClr>
            </a:outerShdw>
          </a:effectLst>
        </p:spPr>
      </p:pic>
      <p:pic>
        <p:nvPicPr>
          <p:cNvPr id="358" name="Google Shape;358;g22e6afaca3e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75" y="73750"/>
            <a:ext cx="8211899" cy="3398025"/>
          </a:xfrm>
          <a:prstGeom prst="rect">
            <a:avLst/>
          </a:prstGeom>
          <a:noFill/>
          <a:ln>
            <a:noFill/>
          </a:ln>
          <a:effectLst>
            <a:outerShdw blurRad="139700" rotWithShape="0" algn="t" dir="5400000" dist="127000">
              <a:srgbClr val="000000">
                <a:alpha val="149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e75323fb6_1_0"/>
          <p:cNvSpPr txBox="1"/>
          <p:nvPr>
            <p:ph type="ctrTitle"/>
          </p:nvPr>
        </p:nvSpPr>
        <p:spPr>
          <a:xfrm>
            <a:off x="1016650" y="1122392"/>
            <a:ext cx="9144000" cy="751500"/>
          </a:xfrm>
          <a:prstGeom prst="rect">
            <a:avLst/>
          </a:prstGeom>
          <a:noFill/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Podsumowanie: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4" name="Google Shape;364;g22e75323fb6_1_0"/>
          <p:cNvSpPr txBox="1"/>
          <p:nvPr>
            <p:ph idx="1" type="subTitle"/>
          </p:nvPr>
        </p:nvSpPr>
        <p:spPr>
          <a:xfrm>
            <a:off x="1016650" y="2062098"/>
            <a:ext cx="9144000" cy="3125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>
                <a:solidFill>
                  <a:schemeClr val="lt1"/>
                </a:solidFill>
              </a:rPr>
              <a:t>Na świecie obserwujemy </a:t>
            </a:r>
            <a:r>
              <a:rPr lang="en-US">
                <a:solidFill>
                  <a:schemeClr val="lt1"/>
                </a:solidFill>
              </a:rPr>
              <a:t>podniesienie</a:t>
            </a:r>
            <a:r>
              <a:rPr lang="en-US">
                <a:solidFill>
                  <a:schemeClr val="lt1"/>
                </a:solidFill>
              </a:rPr>
              <a:t> się średniej temperatury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>
                <a:solidFill>
                  <a:schemeClr val="lt1"/>
                </a:solidFill>
              </a:rPr>
              <a:t>Największy wzrost notowany jest w Państwach okołorównikowych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>
                <a:solidFill>
                  <a:schemeClr val="lt1"/>
                </a:solidFill>
              </a:rPr>
              <a:t>Zmiany mają pozytywny związek z GDP 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>
                <a:solidFill>
                  <a:schemeClr val="lt1"/>
                </a:solidFill>
              </a:rPr>
              <a:t>Europa jest najszybciej ocieplającym się regionem świata</a:t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>
                <a:solidFill>
                  <a:schemeClr val="lt1"/>
                </a:solidFill>
              </a:rPr>
              <a:t>Porównując sezon letni i zimowy, ocieplenie jest mocniej odczuwalne w sezonie zimowym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e6afaca3e_5_1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latin typeface="Comfortaa"/>
                <a:ea typeface="Comfortaa"/>
                <a:cs typeface="Comfortaa"/>
                <a:sym typeface="Comfortaa"/>
              </a:rPr>
              <a:t>Dziękujemy</a:t>
            </a:r>
            <a:endParaRPr sz="7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0" name="Google Shape;370;g22e6afaca3e_5_1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aveat SemiBold"/>
                <a:ea typeface="Caveat SemiBold"/>
                <a:cs typeface="Caveat SemiBold"/>
                <a:sym typeface="Caveat SemiBold"/>
              </a:rPr>
              <a:t>TheChaosMakers</a:t>
            </a:r>
            <a:endParaRPr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e510d2183_0_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2e510d2183_0_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g22e510d218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4825"/>
            <a:ext cx="7310784" cy="44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2e510d2183_0_5"/>
          <p:cNvSpPr txBox="1"/>
          <p:nvPr>
            <p:ph idx="1" type="subTitle"/>
          </p:nvPr>
        </p:nvSpPr>
        <p:spPr>
          <a:xfrm>
            <a:off x="0" y="6271500"/>
            <a:ext cx="6089400" cy="58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Low-Income Food-Deficit Countries -&gt; </a:t>
            </a:r>
            <a:r>
              <a:rPr lang="en-US" sz="9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List &amp; Info</a:t>
            </a:r>
            <a:endParaRPr sz="9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Net Food Importing Developing Countries -&gt; </a:t>
            </a:r>
            <a:r>
              <a:rPr lang="en-US" sz="9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List &amp; Info</a:t>
            </a:r>
            <a:endParaRPr sz="9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2e510d2183_0_5"/>
          <p:cNvSpPr txBox="1"/>
          <p:nvPr>
            <p:ph type="ctrTitle"/>
          </p:nvPr>
        </p:nvSpPr>
        <p:spPr>
          <a:xfrm>
            <a:off x="2635500" y="69574"/>
            <a:ext cx="6921000" cy="3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US" sz="2050">
                <a:solidFill>
                  <a:schemeClr val="dk1"/>
                </a:solidFill>
              </a:rPr>
              <a:t>Food group countries</a:t>
            </a:r>
            <a:endParaRPr sz="2050">
              <a:solidFill>
                <a:schemeClr val="dk1"/>
              </a:solidFill>
            </a:endParaRPr>
          </a:p>
        </p:txBody>
      </p:sp>
      <p:pic>
        <p:nvPicPr>
          <p:cNvPr id="125" name="Google Shape;125;g22e510d2183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0775" y="3274875"/>
            <a:ext cx="4881225" cy="273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2e510d2183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0775" y="1054625"/>
            <a:ext cx="4881225" cy="192780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2e510d2183_0_5"/>
          <p:cNvSpPr txBox="1"/>
          <p:nvPr/>
        </p:nvSpPr>
        <p:spPr>
          <a:xfrm>
            <a:off x="8576111" y="714200"/>
            <a:ext cx="20919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9900FF"/>
                </a:solidFill>
                <a:highlight>
                  <a:srgbClr val="FFFFFF"/>
                </a:highlight>
              </a:rPr>
              <a:t>Low-Income Food-Deficit Countries</a:t>
            </a:r>
            <a:endParaRPr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2e510d2183_0_5"/>
          <p:cNvSpPr txBox="1"/>
          <p:nvPr/>
        </p:nvSpPr>
        <p:spPr>
          <a:xfrm>
            <a:off x="8488288" y="3014500"/>
            <a:ext cx="24450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F9900"/>
                </a:solidFill>
                <a:highlight>
                  <a:srgbClr val="FFFFFF"/>
                </a:highlight>
              </a:rPr>
              <a:t>Net Food Importing Developing Countries</a:t>
            </a:r>
            <a:endParaRPr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22e510d218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3600"/>
            <a:ext cx="7315200" cy="446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2e510d2183_0_10"/>
          <p:cNvSpPr txBox="1"/>
          <p:nvPr>
            <p:ph idx="1" type="subTitle"/>
          </p:nvPr>
        </p:nvSpPr>
        <p:spPr>
          <a:xfrm>
            <a:off x="0" y="6271500"/>
            <a:ext cx="6089400" cy="58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Least Developed Countries</a:t>
            </a:r>
            <a:r>
              <a:rPr lang="en-US" sz="9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lang="en-US" sz="9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List &amp; Info</a:t>
            </a:r>
            <a:endParaRPr sz="9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2e510d2183_0_10"/>
          <p:cNvSpPr txBox="1"/>
          <p:nvPr>
            <p:ph type="ctrTitle"/>
          </p:nvPr>
        </p:nvSpPr>
        <p:spPr>
          <a:xfrm>
            <a:off x="2635500" y="129199"/>
            <a:ext cx="6921000" cy="3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US" sz="2050">
                <a:solidFill>
                  <a:schemeClr val="dk1"/>
                </a:solidFill>
              </a:rPr>
              <a:t>Least Developed Countries vs World</a:t>
            </a:r>
            <a:endParaRPr sz="2050">
              <a:solidFill>
                <a:schemeClr val="dk1"/>
              </a:solidFill>
            </a:endParaRPr>
          </a:p>
        </p:txBody>
      </p:sp>
      <p:pic>
        <p:nvPicPr>
          <p:cNvPr id="136" name="Google Shape;136;g22e510d2183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200" y="2207775"/>
            <a:ext cx="4876799" cy="163739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2e510d2183_0_10"/>
          <p:cNvSpPr txBox="1"/>
          <p:nvPr/>
        </p:nvSpPr>
        <p:spPr>
          <a:xfrm>
            <a:off x="8880675" y="1779100"/>
            <a:ext cx="16797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F9900"/>
                </a:solidFill>
                <a:highlight>
                  <a:srgbClr val="FFFFFF"/>
                </a:highlight>
              </a:rPr>
              <a:t>Least Developed Countries</a:t>
            </a:r>
            <a:endParaRPr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2e510d2183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4875"/>
            <a:ext cx="7354949" cy="45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2e510d2183_0_28"/>
          <p:cNvSpPr txBox="1"/>
          <p:nvPr>
            <p:ph idx="1" type="subTitle"/>
          </p:nvPr>
        </p:nvSpPr>
        <p:spPr>
          <a:xfrm>
            <a:off x="0" y="6271500"/>
            <a:ext cx="6089400" cy="58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Organizacja Współpracy Gospodarczej i Rozwoju - </a:t>
            </a:r>
            <a:r>
              <a:rPr lang="en-US" sz="9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(ang.: OECD)</a:t>
            </a:r>
            <a:endParaRPr sz="9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9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Wikipedia </a:t>
            </a:r>
            <a:r>
              <a:rPr lang="en-US" sz="9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en-US" sz="95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Map</a:t>
            </a:r>
            <a:endParaRPr sz="9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22e510d2183_0_28"/>
          <p:cNvSpPr txBox="1"/>
          <p:nvPr>
            <p:ph type="ctrTitle"/>
          </p:nvPr>
        </p:nvSpPr>
        <p:spPr>
          <a:xfrm>
            <a:off x="2635500" y="129199"/>
            <a:ext cx="6921000" cy="3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US" sz="2050">
                <a:solidFill>
                  <a:schemeClr val="dk1"/>
                </a:solidFill>
              </a:rPr>
              <a:t>Państwa członkowskie OECD</a:t>
            </a:r>
            <a:endParaRPr sz="2050">
              <a:solidFill>
                <a:schemeClr val="dk1"/>
              </a:solidFill>
            </a:endParaRPr>
          </a:p>
        </p:txBody>
      </p:sp>
      <p:pic>
        <p:nvPicPr>
          <p:cNvPr id="145" name="Google Shape;145;g22e510d2183_0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4950" y="1798537"/>
            <a:ext cx="4837051" cy="248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e510d2183_0_2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2e510d2183_0_2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g22e510d2183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875" y="640850"/>
            <a:ext cx="8374551" cy="51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2e510d2183_0_20"/>
          <p:cNvSpPr txBox="1"/>
          <p:nvPr>
            <p:ph type="ctrTitle"/>
          </p:nvPr>
        </p:nvSpPr>
        <p:spPr>
          <a:xfrm>
            <a:off x="2635500" y="59624"/>
            <a:ext cx="6921000" cy="3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US" sz="2050">
                <a:solidFill>
                  <a:schemeClr val="dk1"/>
                </a:solidFill>
              </a:rPr>
              <a:t>Zmiany </a:t>
            </a:r>
            <a:r>
              <a:rPr lang="en-US" sz="2050">
                <a:solidFill>
                  <a:schemeClr val="dk1"/>
                </a:solidFill>
              </a:rPr>
              <a:t>temperatury</a:t>
            </a:r>
            <a:r>
              <a:rPr lang="en-US" sz="2050">
                <a:solidFill>
                  <a:schemeClr val="dk1"/>
                </a:solidFill>
              </a:rPr>
              <a:t> na świecie w latach 1961 - 2019</a:t>
            </a:r>
            <a:endParaRPr sz="2050">
              <a:solidFill>
                <a:schemeClr val="dk1"/>
              </a:solidFill>
            </a:endParaRPr>
          </a:p>
        </p:txBody>
      </p:sp>
      <p:sp>
        <p:nvSpPr>
          <p:cNvPr id="154" name="Google Shape;154;g22e510d2183_0_20"/>
          <p:cNvSpPr txBox="1"/>
          <p:nvPr/>
        </p:nvSpPr>
        <p:spPr>
          <a:xfrm>
            <a:off x="1936500" y="5804450"/>
            <a:ext cx="831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 ciągu 59 lat, średnia zmiana temperatury powietrza na świecie wyniosła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0,52 °C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e510d2183_0_1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g22e510d218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3325"/>
            <a:ext cx="6062875" cy="38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2e510d2183_0_15"/>
          <p:cNvPicPr preferRelativeResize="0"/>
          <p:nvPr/>
        </p:nvPicPr>
        <p:blipFill rotWithShape="1">
          <a:blip r:embed="rId4">
            <a:alphaModFix/>
          </a:blip>
          <a:srcRect b="0" l="0" r="24613" t="0"/>
          <a:stretch/>
        </p:blipFill>
        <p:spPr>
          <a:xfrm>
            <a:off x="5993275" y="1591750"/>
            <a:ext cx="430600" cy="37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2e510d2183_0_15"/>
          <p:cNvSpPr txBox="1"/>
          <p:nvPr>
            <p:ph type="ctrTitle"/>
          </p:nvPr>
        </p:nvSpPr>
        <p:spPr>
          <a:xfrm>
            <a:off x="2635500" y="178901"/>
            <a:ext cx="7323600" cy="59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3463"/>
              <a:buNone/>
            </a:pPr>
            <a:r>
              <a:rPr lang="en-US" sz="2050">
                <a:solidFill>
                  <a:schemeClr val="dk1"/>
                </a:solidFill>
              </a:rPr>
              <a:t>TOP 5 największych i najmniejszych wypadkowej zmian temperatury w danym obszarze na świecie na przestrzeni lat 1961 - 2019</a:t>
            </a:r>
            <a:endParaRPr sz="205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43463"/>
              <a:buNone/>
            </a:pPr>
            <a:r>
              <a:t/>
            </a:r>
            <a:endParaRPr sz="2050">
              <a:solidFill>
                <a:schemeClr val="dk1"/>
              </a:solidFill>
            </a:endParaRPr>
          </a:p>
        </p:txBody>
      </p:sp>
      <p:pic>
        <p:nvPicPr>
          <p:cNvPr id="163" name="Google Shape;163;g22e510d2183_0_15"/>
          <p:cNvPicPr preferRelativeResize="0"/>
          <p:nvPr/>
        </p:nvPicPr>
        <p:blipFill rotWithShape="1">
          <a:blip r:embed="rId5">
            <a:alphaModFix/>
          </a:blip>
          <a:srcRect b="0" l="680" r="680" t="0"/>
          <a:stretch/>
        </p:blipFill>
        <p:spPr>
          <a:xfrm>
            <a:off x="-12" y="1562275"/>
            <a:ext cx="5993299" cy="37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2e510d2183_0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8138" y="1562275"/>
            <a:ext cx="5713863" cy="38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e42e839ec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Zmiany temperatur w wybranych obszarach geograficznych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2023-03-26T09:01:04Z</dcterms:created>
  <dc:creator>Kamila Ludwiniak</dc:creator>
</cp:coreProperties>
</file>